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9" r:id="rId3"/>
    <p:sldId id="262" r:id="rId4"/>
    <p:sldId id="263" r:id="rId5"/>
    <p:sldId id="265" r:id="rId6"/>
    <p:sldId id="266" r:id="rId7"/>
    <p:sldId id="268" r:id="rId8"/>
    <p:sldId id="267" r:id="rId9"/>
    <p:sldId id="269" r:id="rId10"/>
    <p:sldId id="270" r:id="rId11"/>
    <p:sldId id="271" r:id="rId12"/>
    <p:sldId id="272" r:id="rId13"/>
    <p:sldId id="273" r:id="rId14"/>
    <p:sldId id="277" r:id="rId15"/>
    <p:sldId id="275" r:id="rId16"/>
    <p:sldId id="274" r:id="rId17"/>
    <p:sldId id="276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0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6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842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5AA28E-74DE-4578-93F6-976FED498F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F7A43B-84C1-4AE2-9CCF-30BCEF6193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EFF2A4-E774-4EFF-ABD7-1E7855C50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B42180-105E-4CCD-85FF-360264F6B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A780F4-6FA4-42DF-A672-4232F86AB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517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361682-4E6C-464F-8573-6DD7ED879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9E1D53-CDCF-4987-A4F7-1A10ACD75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206DF2-BB2B-43D0-8C94-B888A2B9C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D24474-42B2-4EAE-ABB6-BF70567BC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C0E84-1AC4-476F-A095-05DE04361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890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E2CA21-5053-4F3F-818C-9694E7F037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F171A4-B2CE-434C-881F-C7796E8A82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209585-563E-485D-8A33-EFEF6AA94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76A3C-8BD0-44DA-9763-A1224B008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D04A92-6875-449E-A1AC-72C51240C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44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170BF3-B933-4455-80D8-E63C1870C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6D13CA-423E-4CA2-B220-8045080FC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521B33-0C1E-459F-A13F-CE1CDF70E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9DAC01-A664-4C0E-B8F8-451C772A7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52B043-BD61-4C9F-AF1A-94980174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034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708247-6EF1-4F1E-9494-A0A9BA520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C14CF4-CE40-42D2-845C-F7D322499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051C71-A4C8-4101-9EDD-141619769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919624-CE45-410A-864A-543899A74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E2A44C-071D-4B9A-8DFB-7C4E427D6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171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75A03-C277-4D7F-A359-144C0E294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F29A37-97DB-4355-BEDF-6AC11BF863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C3C271-9333-41DA-A2FB-2BDD6D0C0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FE0AB6-6627-4016-AE9D-363DBFC96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CFE19A-3CD5-4804-94F7-8F98048C8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6E88E8-2E94-4A22-A8D0-CD73FEA4E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809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B00B27-B16C-465E-BEF9-965EB1036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F73775-1452-41E0-8BFF-68B3CDAAF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DE11AA-C8A1-4B23-87C4-D4C6163B6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4066A84-91EA-4DBE-B492-1A63BDF999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95ADFA4-8A02-4290-8CD5-4EC4D4A5DB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9101B11-984A-4CDC-8C78-C6B2F377B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77DCAE9-D516-4D89-BF1C-E7CD046A0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1F82C91-EEC2-4821-98BC-90F1CE9EE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374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BD8F7B-AC10-48AE-B0AA-5ED4F53AA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4D14B21-E6B5-4EDF-B3D8-B53DE804E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740DF3C-AD77-403E-9406-A96A849BA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23AEF5-744E-4FAA-A05F-EE3793EA1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526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BCE7691-6812-4FE1-806B-2F580A95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32AFD2-A893-4A43-AE2F-46FC08DF3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625A16-434B-44F2-9A5B-B2EF30A54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246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79230-EFF0-4F57-B259-CA2421390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E123E0-C0B0-4225-8341-568F3BBEC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4C85EF-87F8-48C5-935A-20498E940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2DB37F-5918-42D6-AEB8-22792629E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389632-C8C8-40B5-8251-4F399C68A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A69AE1-A8B9-4149-9EED-91E6D4C1C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80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11BC0C-4BD3-414B-8796-87429C0B6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C8A221-FEB1-4A5F-B122-CCD7D40C9D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52D965-0EEE-4859-9375-1E21F1187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91F39A-F7D8-4D4D-B658-4D57597BC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E7A1A8-E649-4813-B71C-A6959A0C7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492382-34F1-4398-A996-40A17A825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523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8A8F8CF-8C4C-49CD-9FD8-9727ACB7D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1285E5-6F4B-4BE1-B50A-6DCD335AB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DF7DAB-5E13-4D87-8746-3BEB3D2D11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C151A-49ED-4EF1-AD7B-7AA12BCED4CC}" type="datetimeFigureOut">
              <a:rPr lang="ko-KR" altLang="en-US" smtClean="0"/>
              <a:t>2023-05-10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1C46FE-38F4-4D84-B3B9-D2F1725A22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804FF7-AF83-4B03-B27B-97BC15FFA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8B0949-E5BE-4425-A4BE-D4FC57815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99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MROhrW8m3N4?t=867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71AD959-9A75-4FFC-8C2D-217E73799898}"/>
              </a:ext>
            </a:extLst>
          </p:cNvPr>
          <p:cNvSpPr/>
          <p:nvPr/>
        </p:nvSpPr>
        <p:spPr>
          <a:xfrm>
            <a:off x="0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38ED2F-DD04-465B-A1A6-ACD9B4ABABDB}"/>
              </a:ext>
            </a:extLst>
          </p:cNvPr>
          <p:cNvSpPr txBox="1"/>
          <p:nvPr/>
        </p:nvSpPr>
        <p:spPr>
          <a:xfrm>
            <a:off x="767741" y="712519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5" name="Picture 10">
            <a:extLst>
              <a:ext uri="{FF2B5EF4-FFF2-40B4-BE49-F238E27FC236}">
                <a16:creationId xmlns:a16="http://schemas.microsoft.com/office/drawing/2014/main" id="{C7EEAB4A-A203-4B3A-9979-F82D17F65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11" y="424544"/>
            <a:ext cx="5524500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0698FB-81AB-4B65-991E-BBC1FEB36914}"/>
              </a:ext>
            </a:extLst>
          </p:cNvPr>
          <p:cNvSpPr txBox="1"/>
          <p:nvPr/>
        </p:nvSpPr>
        <p:spPr>
          <a:xfrm>
            <a:off x="156111" y="239878"/>
            <a:ext cx="195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TITLE LEVEL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887963A-9903-4D79-A813-AC450628C17B}"/>
              </a:ext>
            </a:extLst>
          </p:cNvPr>
          <p:cNvSpPr/>
          <p:nvPr/>
        </p:nvSpPr>
        <p:spPr>
          <a:xfrm>
            <a:off x="6254338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C4459C-8306-4B9F-90B1-A5EDB871C722}"/>
              </a:ext>
            </a:extLst>
          </p:cNvPr>
          <p:cNvSpPr txBox="1"/>
          <p:nvPr/>
        </p:nvSpPr>
        <p:spPr>
          <a:xfrm>
            <a:off x="6410449" y="239878"/>
            <a:ext cx="3040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SELECT STAGE LEVEL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65013C03-DC96-4BE2-BCBA-D0E43356F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0448" y="712520"/>
            <a:ext cx="5622224" cy="4216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789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D91FB30A-D18D-43CE-9F48-F3BF843CBB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0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EFE5B51-0318-4825-BA8E-4CAC06EDA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33" y="164932"/>
            <a:ext cx="2590933" cy="600105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877B135-3C7A-46AE-B749-C88812280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000" y="164932"/>
            <a:ext cx="2590933" cy="598835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B2298BC-E581-4BBD-B7D4-D6479A3CF9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1467" y="164932"/>
            <a:ext cx="2629035" cy="649638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9D43735-AC45-4113-B8B8-4B62DBF70B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6036" y="164932"/>
            <a:ext cx="2597283" cy="652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921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A6D7E8E-5221-45F7-9B4A-6657801024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0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8A952C7-7019-4421-84CF-EE1604AEC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08" y="66503"/>
            <a:ext cx="2609984" cy="63693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CC4AA74-9080-4942-A3F5-F87016AFB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725" y="66502"/>
            <a:ext cx="2603634" cy="636937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D50C32-D397-4C3D-9BA7-07A3456A3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292" y="66502"/>
            <a:ext cx="2622685" cy="567084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427924-43A7-41C2-ADDB-53FE5FA7D5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1909" y="66502"/>
            <a:ext cx="2597283" cy="672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656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D3C8FE2-4F29-4E39-9232-B9E0A8C9894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0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B043B9-6797-470C-AB53-43C3AF4C1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91" y="3611"/>
            <a:ext cx="2597283" cy="636937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D27A77D-B732-43F0-949D-A77992A6C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344" y="3611"/>
            <a:ext cx="2560155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45B74CA-A979-4B83-8967-B15907B3E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0269" y="3611"/>
            <a:ext cx="2609984" cy="655988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C758E82-1073-4341-A3BF-3368209F38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4024" y="3611"/>
            <a:ext cx="2622685" cy="582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02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E39B77A-56EE-4949-B0AE-5E53F8C2F7D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0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20795D-A3E8-4ECC-9117-809C25344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15" y="961878"/>
            <a:ext cx="2603634" cy="56454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E7D2DA-0AA9-458A-AC0F-CAFE1DA4EEEB}"/>
              </a:ext>
            </a:extLst>
          </p:cNvPr>
          <p:cNvSpPr txBox="1"/>
          <p:nvPr/>
        </p:nvSpPr>
        <p:spPr>
          <a:xfrm>
            <a:off x="239115" y="239878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BOSS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2B44CD-377D-4E25-8E34-3447D0BAD401}"/>
              </a:ext>
            </a:extLst>
          </p:cNvPr>
          <p:cNvSpPr txBox="1"/>
          <p:nvPr/>
        </p:nvSpPr>
        <p:spPr>
          <a:xfrm>
            <a:off x="3187589" y="239878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Pattern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88E7D9-CF59-4F9D-93CA-5515786C78D3}"/>
              </a:ext>
            </a:extLst>
          </p:cNvPr>
          <p:cNvSpPr txBox="1"/>
          <p:nvPr/>
        </p:nvSpPr>
        <p:spPr>
          <a:xfrm>
            <a:off x="3187589" y="849088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linkClick r:id="rId3"/>
              </a:rPr>
              <a:t>https://youtu.be/MROhrW8m3N4?t=867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368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E68E-4B11-4A5E-9167-9DEBBE76F8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0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8ACB4C3-9788-4786-BF2B-E7EBD4011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512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54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1B09441-B9D4-42EC-8F6E-BA653CD6EBB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0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4E9145-E648-4A52-9759-C09522313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12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423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B79E68E-4B11-4A5E-9167-9DEBBE76F8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0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C5D17F1-A55D-4A14-90F1-7A515AA27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852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85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B7C5F55-4A05-4F11-BCF4-0950CB9019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10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DF6C05-3628-4C14-9C01-7852E728E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16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488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1C1A203-6BAC-47B1-89DE-70BB4E0BE7DC}"/>
              </a:ext>
            </a:extLst>
          </p:cNvPr>
          <p:cNvSpPr/>
          <p:nvPr/>
        </p:nvSpPr>
        <p:spPr>
          <a:xfrm>
            <a:off x="0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12">
            <a:extLst>
              <a:ext uri="{FF2B5EF4-FFF2-40B4-BE49-F238E27FC236}">
                <a16:creationId xmlns:a16="http://schemas.microsoft.com/office/drawing/2014/main" id="{26879F0D-5F34-43E3-A0C3-95FEB0475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36" y="571500"/>
            <a:ext cx="5524500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56C4DF-DAB1-445F-A143-F1E0EEFA7A4C}"/>
              </a:ext>
            </a:extLst>
          </p:cNvPr>
          <p:cNvSpPr txBox="1"/>
          <p:nvPr/>
        </p:nvSpPr>
        <p:spPr>
          <a:xfrm>
            <a:off x="156110" y="239878"/>
            <a:ext cx="3090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SELECT STAGE LEVEL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A21750-40D6-49D6-B7C0-98977948272D}"/>
              </a:ext>
            </a:extLst>
          </p:cNvPr>
          <p:cNvSpPr txBox="1"/>
          <p:nvPr/>
        </p:nvSpPr>
        <p:spPr>
          <a:xfrm>
            <a:off x="3145785" y="218446"/>
            <a:ext cx="210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Stage </a:t>
            </a:r>
            <a:r>
              <a:rPr lang="en-US" altLang="ko-KR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Explane</a:t>
            </a:r>
            <a:endParaRPr lang="ko-KR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8035253-D53B-4A37-A654-CED7B9C41759}"/>
              </a:ext>
            </a:extLst>
          </p:cNvPr>
          <p:cNvSpPr/>
          <p:nvPr/>
        </p:nvSpPr>
        <p:spPr>
          <a:xfrm>
            <a:off x="6254338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5E5C17-E4B7-4264-8D2B-E636AEE3D684}"/>
              </a:ext>
            </a:extLst>
          </p:cNvPr>
          <p:cNvSpPr txBox="1"/>
          <p:nvPr/>
        </p:nvSpPr>
        <p:spPr>
          <a:xfrm>
            <a:off x="6410448" y="239878"/>
            <a:ext cx="3090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SELECT STAGE LEVEL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60597-E30E-486A-BB69-E05F14353152}"/>
              </a:ext>
            </a:extLst>
          </p:cNvPr>
          <p:cNvSpPr txBox="1"/>
          <p:nvPr/>
        </p:nvSpPr>
        <p:spPr>
          <a:xfrm>
            <a:off x="9400123" y="218446"/>
            <a:ext cx="210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Hero Room</a:t>
            </a:r>
            <a:endParaRPr lang="ko-KR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8" descr="Category:Heroes | Kingdom Rush Wiki | Fandom">
            <a:extLst>
              <a:ext uri="{FF2B5EF4-FFF2-40B4-BE49-F238E27FC236}">
                <a16:creationId xmlns:a16="http://schemas.microsoft.com/office/drawing/2014/main" id="{451B6475-A7A8-47C2-A354-F4ED069DC1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2419" y="630643"/>
            <a:ext cx="5250667" cy="3948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곱하기 기호 15">
            <a:extLst>
              <a:ext uri="{FF2B5EF4-FFF2-40B4-BE49-F238E27FC236}">
                <a16:creationId xmlns:a16="http://schemas.microsoft.com/office/drawing/2014/main" id="{F5B48DF9-1144-4846-9953-7786E87F6574}"/>
              </a:ext>
            </a:extLst>
          </p:cNvPr>
          <p:cNvSpPr/>
          <p:nvPr/>
        </p:nvSpPr>
        <p:spPr>
          <a:xfrm>
            <a:off x="6286500" y="424544"/>
            <a:ext cx="5905500" cy="5905500"/>
          </a:xfrm>
          <a:prstGeom prst="mathMultiply">
            <a:avLst>
              <a:gd name="adj1" fmla="val 114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EB2D03-63BE-41F3-9AC1-55967B6249C0}"/>
              </a:ext>
            </a:extLst>
          </p:cNvPr>
          <p:cNvSpPr txBox="1"/>
          <p:nvPr/>
        </p:nvSpPr>
        <p:spPr>
          <a:xfrm>
            <a:off x="7379395" y="5437627"/>
            <a:ext cx="4041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리소스 부족으로 인해 영웅 구현 불가</a:t>
            </a:r>
          </a:p>
        </p:txBody>
      </p:sp>
    </p:spTree>
    <p:extLst>
      <p:ext uri="{BB962C8B-B14F-4D97-AF65-F5344CB8AC3E}">
        <p14:creationId xmlns:p14="http://schemas.microsoft.com/office/powerpoint/2010/main" val="193890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AA4E3F95-93AB-489C-8759-18E0699815F7}"/>
              </a:ext>
            </a:extLst>
          </p:cNvPr>
          <p:cNvSpPr/>
          <p:nvPr/>
        </p:nvSpPr>
        <p:spPr>
          <a:xfrm>
            <a:off x="1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14">
            <a:extLst>
              <a:ext uri="{FF2B5EF4-FFF2-40B4-BE49-F238E27FC236}">
                <a16:creationId xmlns:a16="http://schemas.microsoft.com/office/drawing/2014/main" id="{4D68A288-2DBD-403F-BA0E-D366D0318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24" y="488838"/>
            <a:ext cx="5749016" cy="431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A4EBA6-6486-4090-BE34-400B1691269F}"/>
              </a:ext>
            </a:extLst>
          </p:cNvPr>
          <p:cNvSpPr txBox="1"/>
          <p:nvPr/>
        </p:nvSpPr>
        <p:spPr>
          <a:xfrm>
            <a:off x="156111" y="239878"/>
            <a:ext cx="3090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SELECT STAGE LEVEL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01C8ED-E97F-44C8-9171-AD2CCEAE0B3A}"/>
              </a:ext>
            </a:extLst>
          </p:cNvPr>
          <p:cNvSpPr txBox="1"/>
          <p:nvPr/>
        </p:nvSpPr>
        <p:spPr>
          <a:xfrm>
            <a:off x="3145786" y="218446"/>
            <a:ext cx="210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Upgrade</a:t>
            </a:r>
            <a:endParaRPr lang="ko-KR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18EBF88-552A-4DF8-8A35-C72EA910FF3C}"/>
              </a:ext>
            </a:extLst>
          </p:cNvPr>
          <p:cNvSpPr/>
          <p:nvPr/>
        </p:nvSpPr>
        <p:spPr>
          <a:xfrm>
            <a:off x="6254338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16">
            <a:extLst>
              <a:ext uri="{FF2B5EF4-FFF2-40B4-BE49-F238E27FC236}">
                <a16:creationId xmlns:a16="http://schemas.microsoft.com/office/drawing/2014/main" id="{97E9DEF8-81BD-4D92-ABA9-0EC88784C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964" y="541440"/>
            <a:ext cx="5524500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9226EA-62B9-4846-90FC-093A72E76802}"/>
              </a:ext>
            </a:extLst>
          </p:cNvPr>
          <p:cNvSpPr txBox="1"/>
          <p:nvPr/>
        </p:nvSpPr>
        <p:spPr>
          <a:xfrm>
            <a:off x="6410449" y="239878"/>
            <a:ext cx="4362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PLAY STAGE LEVEL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3428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00FCB4A-8655-448A-A981-E5818282193D}"/>
              </a:ext>
            </a:extLst>
          </p:cNvPr>
          <p:cNvSpPr/>
          <p:nvPr/>
        </p:nvSpPr>
        <p:spPr>
          <a:xfrm>
            <a:off x="0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15E8922-92CD-4C9E-B095-55E9C2CBB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" y="742950"/>
            <a:ext cx="5727600" cy="32217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6B49C1-A1D4-4F7C-B1A6-4C0472E335C1}"/>
              </a:ext>
            </a:extLst>
          </p:cNvPr>
          <p:cNvSpPr txBox="1"/>
          <p:nvPr/>
        </p:nvSpPr>
        <p:spPr>
          <a:xfrm>
            <a:off x="0" y="239878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STAGE1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E1BBE4-9FE8-428E-9524-1FFA66E134D5}"/>
              </a:ext>
            </a:extLst>
          </p:cNvPr>
          <p:cNvSpPr txBox="1"/>
          <p:nvPr/>
        </p:nvSpPr>
        <p:spPr>
          <a:xfrm>
            <a:off x="169332" y="4119897"/>
            <a:ext cx="210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초기 셋업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Gold. 300</a:t>
            </a:r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23164476-884A-41FC-BD67-3564E9E40D2E}"/>
              </a:ext>
            </a:extLst>
          </p:cNvPr>
          <p:cNvSpPr/>
          <p:nvPr/>
        </p:nvSpPr>
        <p:spPr>
          <a:xfrm rot="5400000">
            <a:off x="5829449" y="108214"/>
            <a:ext cx="369332" cy="1529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CA7E81-F3BC-4EF5-B750-4A1D3AFDC889}"/>
              </a:ext>
            </a:extLst>
          </p:cNvPr>
          <p:cNvSpPr txBox="1"/>
          <p:nvPr/>
        </p:nvSpPr>
        <p:spPr>
          <a:xfrm>
            <a:off x="1120517" y="218446"/>
            <a:ext cx="2794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ko-KR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Hammerhold</a:t>
            </a:r>
            <a:endParaRPr lang="ko-KR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1DFEA7-C44E-4F08-95DD-EA59B0E9DD43}"/>
              </a:ext>
            </a:extLst>
          </p:cNvPr>
          <p:cNvSpPr txBox="1"/>
          <p:nvPr/>
        </p:nvSpPr>
        <p:spPr>
          <a:xfrm>
            <a:off x="169332" y="5051229"/>
            <a:ext cx="228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Wave Count. 6 </a:t>
            </a:r>
          </a:p>
        </p:txBody>
      </p:sp>
      <p:graphicFrame>
        <p:nvGraphicFramePr>
          <p:cNvPr id="18" name="표 18">
            <a:extLst>
              <a:ext uri="{FF2B5EF4-FFF2-40B4-BE49-F238E27FC236}">
                <a16:creationId xmlns:a16="http://schemas.microsoft.com/office/drawing/2014/main" id="{1FD83252-BC23-4710-9416-380768D3A1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722278"/>
              </p:ext>
            </p:extLst>
          </p:nvPr>
        </p:nvGraphicFramePr>
        <p:xfrm>
          <a:off x="6341532" y="239878"/>
          <a:ext cx="5681136" cy="291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1001">
                  <a:extLst>
                    <a:ext uri="{9D8B030D-6E8A-4147-A177-3AD203B41FA5}">
                      <a16:colId xmlns:a16="http://schemas.microsoft.com/office/drawing/2014/main" val="1587862746"/>
                    </a:ext>
                  </a:extLst>
                </a:gridCol>
                <a:gridCol w="1614267">
                  <a:extLst>
                    <a:ext uri="{9D8B030D-6E8A-4147-A177-3AD203B41FA5}">
                      <a16:colId xmlns:a16="http://schemas.microsoft.com/office/drawing/2014/main" val="2030995756"/>
                    </a:ext>
                  </a:extLst>
                </a:gridCol>
                <a:gridCol w="389467">
                  <a:extLst>
                    <a:ext uri="{9D8B030D-6E8A-4147-A177-3AD203B41FA5}">
                      <a16:colId xmlns:a16="http://schemas.microsoft.com/office/drawing/2014/main" val="3393881742"/>
                    </a:ext>
                  </a:extLst>
                </a:gridCol>
                <a:gridCol w="1515533">
                  <a:extLst>
                    <a:ext uri="{9D8B030D-6E8A-4147-A177-3AD203B41FA5}">
                      <a16:colId xmlns:a16="http://schemas.microsoft.com/office/drawing/2014/main" val="433219102"/>
                    </a:ext>
                  </a:extLst>
                </a:gridCol>
                <a:gridCol w="397933">
                  <a:extLst>
                    <a:ext uri="{9D8B030D-6E8A-4147-A177-3AD203B41FA5}">
                      <a16:colId xmlns:a16="http://schemas.microsoft.com/office/drawing/2014/main" val="3075118732"/>
                    </a:ext>
                  </a:extLst>
                </a:gridCol>
                <a:gridCol w="1032935">
                  <a:extLst>
                    <a:ext uri="{9D8B030D-6E8A-4147-A177-3AD203B41FA5}">
                      <a16:colId xmlns:a16="http://schemas.microsoft.com/office/drawing/2014/main" val="1942942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Wave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(North Path)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(South Path)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Income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1363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894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6928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51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11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</a:p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97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86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14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134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64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latinLnBrk="1"/>
                      <a:r>
                        <a:rPr lang="en-US" altLang="ko-KR" sz="110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164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375778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005BE9B-1A9C-42B9-80B7-432AC2B01336}"/>
              </a:ext>
            </a:extLst>
          </p:cNvPr>
          <p:cNvSpPr txBox="1"/>
          <p:nvPr/>
        </p:nvSpPr>
        <p:spPr>
          <a:xfrm>
            <a:off x="169332" y="5520896"/>
            <a:ext cx="228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타워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개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151F74-87CA-42BF-98E6-A095CEBA90E2}"/>
              </a:ext>
            </a:extLst>
          </p:cNvPr>
          <p:cNvSpPr txBox="1"/>
          <p:nvPr/>
        </p:nvSpPr>
        <p:spPr>
          <a:xfrm>
            <a:off x="2466778" y="4119897"/>
            <a:ext cx="2895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레벨 건물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종 사용 가능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  <a:p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튜토리얼 생략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358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00FCB4A-8655-448A-A981-E5818282193D}"/>
              </a:ext>
            </a:extLst>
          </p:cNvPr>
          <p:cNvSpPr/>
          <p:nvPr/>
        </p:nvSpPr>
        <p:spPr>
          <a:xfrm>
            <a:off x="0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A772C5-8253-4D7E-A299-A771BE2D9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0" y="741600"/>
            <a:ext cx="5728000" cy="322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6B49C1-A1D4-4F7C-B1A6-4C0472E335C1}"/>
              </a:ext>
            </a:extLst>
          </p:cNvPr>
          <p:cNvSpPr txBox="1"/>
          <p:nvPr/>
        </p:nvSpPr>
        <p:spPr>
          <a:xfrm>
            <a:off x="0" y="239878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STAGE2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E1BBE4-9FE8-428E-9524-1FFA66E134D5}"/>
              </a:ext>
            </a:extLst>
          </p:cNvPr>
          <p:cNvSpPr txBox="1"/>
          <p:nvPr/>
        </p:nvSpPr>
        <p:spPr>
          <a:xfrm>
            <a:off x="1120517" y="218446"/>
            <a:ext cx="2794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ko-KR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Sandhawk</a:t>
            </a:r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Hamlet</a:t>
            </a:r>
            <a:endParaRPr lang="ko-KR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96F5C08B-06D8-47B7-8329-ABED331070CD}"/>
              </a:ext>
            </a:extLst>
          </p:cNvPr>
          <p:cNvSpPr/>
          <p:nvPr/>
        </p:nvSpPr>
        <p:spPr>
          <a:xfrm rot="5400000">
            <a:off x="5829449" y="108214"/>
            <a:ext cx="369332" cy="1529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F23C56-4BD1-444E-8B8A-0670560B9EA6}"/>
              </a:ext>
            </a:extLst>
          </p:cNvPr>
          <p:cNvSpPr txBox="1"/>
          <p:nvPr/>
        </p:nvSpPr>
        <p:spPr>
          <a:xfrm>
            <a:off x="169332" y="4119897"/>
            <a:ext cx="210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초기 셋업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Gold. 520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F0FF6D-5FC5-48AA-B254-4A822F605433}"/>
              </a:ext>
            </a:extLst>
          </p:cNvPr>
          <p:cNvSpPr txBox="1"/>
          <p:nvPr/>
        </p:nvSpPr>
        <p:spPr>
          <a:xfrm>
            <a:off x="169332" y="5051229"/>
            <a:ext cx="228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Wave Count. 8 </a:t>
            </a:r>
          </a:p>
        </p:txBody>
      </p:sp>
      <p:graphicFrame>
        <p:nvGraphicFramePr>
          <p:cNvPr id="14" name="표 18">
            <a:extLst>
              <a:ext uri="{FF2B5EF4-FFF2-40B4-BE49-F238E27FC236}">
                <a16:creationId xmlns:a16="http://schemas.microsoft.com/office/drawing/2014/main" id="{9BBA034D-F54A-4138-84A3-A09EAA6AD6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3641503"/>
              </p:ext>
            </p:extLst>
          </p:nvPr>
        </p:nvGraphicFramePr>
        <p:xfrm>
          <a:off x="6341532" y="239878"/>
          <a:ext cx="5681136" cy="3769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1001">
                  <a:extLst>
                    <a:ext uri="{9D8B030D-6E8A-4147-A177-3AD203B41FA5}">
                      <a16:colId xmlns:a16="http://schemas.microsoft.com/office/drawing/2014/main" val="1587862746"/>
                    </a:ext>
                  </a:extLst>
                </a:gridCol>
                <a:gridCol w="1614267">
                  <a:extLst>
                    <a:ext uri="{9D8B030D-6E8A-4147-A177-3AD203B41FA5}">
                      <a16:colId xmlns:a16="http://schemas.microsoft.com/office/drawing/2014/main" val="2030995756"/>
                    </a:ext>
                  </a:extLst>
                </a:gridCol>
                <a:gridCol w="389467">
                  <a:extLst>
                    <a:ext uri="{9D8B030D-6E8A-4147-A177-3AD203B41FA5}">
                      <a16:colId xmlns:a16="http://schemas.microsoft.com/office/drawing/2014/main" val="3393881742"/>
                    </a:ext>
                  </a:extLst>
                </a:gridCol>
                <a:gridCol w="1515533">
                  <a:extLst>
                    <a:ext uri="{9D8B030D-6E8A-4147-A177-3AD203B41FA5}">
                      <a16:colId xmlns:a16="http://schemas.microsoft.com/office/drawing/2014/main" val="433219102"/>
                    </a:ext>
                  </a:extLst>
                </a:gridCol>
                <a:gridCol w="397933">
                  <a:extLst>
                    <a:ext uri="{9D8B030D-6E8A-4147-A177-3AD203B41FA5}">
                      <a16:colId xmlns:a16="http://schemas.microsoft.com/office/drawing/2014/main" val="3075118732"/>
                    </a:ext>
                  </a:extLst>
                </a:gridCol>
                <a:gridCol w="1032935">
                  <a:extLst>
                    <a:ext uri="{9D8B030D-6E8A-4147-A177-3AD203B41FA5}">
                      <a16:colId xmlns:a16="http://schemas.microsoft.com/office/drawing/2014/main" val="1942942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Wave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(West)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(East)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Income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1363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894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6928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243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51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190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86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9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209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64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13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Raider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13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290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3757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1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410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7907717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BC8EF1D-6865-45A1-8146-907B9CB8FE5F}"/>
              </a:ext>
            </a:extLst>
          </p:cNvPr>
          <p:cNvSpPr txBox="1"/>
          <p:nvPr/>
        </p:nvSpPr>
        <p:spPr>
          <a:xfrm>
            <a:off x="169332" y="5520896"/>
            <a:ext cx="228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NPC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타워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개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8385C5-8909-44BF-A5A4-33C5BB2169C1}"/>
              </a:ext>
            </a:extLst>
          </p:cNvPr>
          <p:cNvSpPr txBox="1"/>
          <p:nvPr/>
        </p:nvSpPr>
        <p:spPr>
          <a:xfrm>
            <a:off x="2466778" y="4119897"/>
            <a:ext cx="289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레벨 건물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종 사용 가능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451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00FCB4A-8655-448A-A981-E5818282193D}"/>
              </a:ext>
            </a:extLst>
          </p:cNvPr>
          <p:cNvSpPr/>
          <p:nvPr/>
        </p:nvSpPr>
        <p:spPr>
          <a:xfrm>
            <a:off x="0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AD918F-E369-4FE7-9EEA-45D860559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0" y="741600"/>
            <a:ext cx="5728000" cy="322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6B49C1-A1D4-4F7C-B1A6-4C0472E335C1}"/>
              </a:ext>
            </a:extLst>
          </p:cNvPr>
          <p:cNvSpPr txBox="1"/>
          <p:nvPr/>
        </p:nvSpPr>
        <p:spPr>
          <a:xfrm>
            <a:off x="0" y="239878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STAGE3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E1BBE4-9FE8-428E-9524-1FFA66E134D5}"/>
              </a:ext>
            </a:extLst>
          </p:cNvPr>
          <p:cNvSpPr txBox="1"/>
          <p:nvPr/>
        </p:nvSpPr>
        <p:spPr>
          <a:xfrm>
            <a:off x="1120517" y="218446"/>
            <a:ext cx="210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ko-KR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Sape</a:t>
            </a:r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Oasis</a:t>
            </a:r>
            <a:endParaRPr lang="ko-KR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F6E7BAE7-6057-4CB2-89B7-64C90C7F6579}"/>
              </a:ext>
            </a:extLst>
          </p:cNvPr>
          <p:cNvSpPr/>
          <p:nvPr/>
        </p:nvSpPr>
        <p:spPr>
          <a:xfrm rot="5400000">
            <a:off x="5829449" y="108214"/>
            <a:ext cx="369332" cy="1529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60AE64-E284-4AC4-88C8-5349DCD4F7FF}"/>
              </a:ext>
            </a:extLst>
          </p:cNvPr>
          <p:cNvSpPr txBox="1"/>
          <p:nvPr/>
        </p:nvSpPr>
        <p:spPr>
          <a:xfrm>
            <a:off x="169332" y="4119897"/>
            <a:ext cx="210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초기 셋업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Gold. 520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45967D-5F40-4DEC-8442-2C608F5BCF81}"/>
              </a:ext>
            </a:extLst>
          </p:cNvPr>
          <p:cNvSpPr txBox="1"/>
          <p:nvPr/>
        </p:nvSpPr>
        <p:spPr>
          <a:xfrm>
            <a:off x="169332" y="5051229"/>
            <a:ext cx="228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Wave Count. 10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6D9B23-2382-4D2B-8812-BFE4CBD94AB3}"/>
              </a:ext>
            </a:extLst>
          </p:cNvPr>
          <p:cNvSpPr txBox="1"/>
          <p:nvPr/>
        </p:nvSpPr>
        <p:spPr>
          <a:xfrm>
            <a:off x="169332" y="5520896"/>
            <a:ext cx="228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중립 저격수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  <p:graphicFrame>
        <p:nvGraphicFramePr>
          <p:cNvPr id="18" name="표 18">
            <a:extLst>
              <a:ext uri="{FF2B5EF4-FFF2-40B4-BE49-F238E27FC236}">
                <a16:creationId xmlns:a16="http://schemas.microsoft.com/office/drawing/2014/main" id="{47162B3F-E3B1-430A-B457-5AF6BAA3FB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225523"/>
              </p:ext>
            </p:extLst>
          </p:nvPr>
        </p:nvGraphicFramePr>
        <p:xfrm>
          <a:off x="6341532" y="239878"/>
          <a:ext cx="5681136" cy="4846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1001">
                  <a:extLst>
                    <a:ext uri="{9D8B030D-6E8A-4147-A177-3AD203B41FA5}">
                      <a16:colId xmlns:a16="http://schemas.microsoft.com/office/drawing/2014/main" val="1587862746"/>
                    </a:ext>
                  </a:extLst>
                </a:gridCol>
                <a:gridCol w="1614267">
                  <a:extLst>
                    <a:ext uri="{9D8B030D-6E8A-4147-A177-3AD203B41FA5}">
                      <a16:colId xmlns:a16="http://schemas.microsoft.com/office/drawing/2014/main" val="2030995756"/>
                    </a:ext>
                  </a:extLst>
                </a:gridCol>
                <a:gridCol w="389467">
                  <a:extLst>
                    <a:ext uri="{9D8B030D-6E8A-4147-A177-3AD203B41FA5}">
                      <a16:colId xmlns:a16="http://schemas.microsoft.com/office/drawing/2014/main" val="3393881742"/>
                    </a:ext>
                  </a:extLst>
                </a:gridCol>
                <a:gridCol w="1515533">
                  <a:extLst>
                    <a:ext uri="{9D8B030D-6E8A-4147-A177-3AD203B41FA5}">
                      <a16:colId xmlns:a16="http://schemas.microsoft.com/office/drawing/2014/main" val="433219102"/>
                    </a:ext>
                  </a:extLst>
                </a:gridCol>
                <a:gridCol w="397933">
                  <a:extLst>
                    <a:ext uri="{9D8B030D-6E8A-4147-A177-3AD203B41FA5}">
                      <a16:colId xmlns:a16="http://schemas.microsoft.com/office/drawing/2014/main" val="3075118732"/>
                    </a:ext>
                  </a:extLst>
                </a:gridCol>
                <a:gridCol w="1032935">
                  <a:extLst>
                    <a:ext uri="{9D8B030D-6E8A-4147-A177-3AD203B41FA5}">
                      <a16:colId xmlns:a16="http://schemas.microsoft.com/office/drawing/2014/main" val="1942942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Wave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(North)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(East)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Income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1363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894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6928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224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51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86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259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64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31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291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3757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347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1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Tung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424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77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636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459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9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628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2844860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852155CC-AD90-4C9D-BB70-5C4991926464}"/>
              </a:ext>
            </a:extLst>
          </p:cNvPr>
          <p:cNvSpPr txBox="1"/>
          <p:nvPr/>
        </p:nvSpPr>
        <p:spPr>
          <a:xfrm>
            <a:off x="2466778" y="4119897"/>
            <a:ext cx="2895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레벨 건물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종 사용 가능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726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00FCB4A-8655-448A-A981-E5818282193D}"/>
              </a:ext>
            </a:extLst>
          </p:cNvPr>
          <p:cNvSpPr/>
          <p:nvPr/>
        </p:nvSpPr>
        <p:spPr>
          <a:xfrm>
            <a:off x="0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5916FC-E51E-4075-BAFD-4399AA450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0" y="741600"/>
            <a:ext cx="5728000" cy="322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6B49C1-A1D4-4F7C-B1A6-4C0472E335C1}"/>
              </a:ext>
            </a:extLst>
          </p:cNvPr>
          <p:cNvSpPr txBox="1"/>
          <p:nvPr/>
        </p:nvSpPr>
        <p:spPr>
          <a:xfrm>
            <a:off x="0" y="239878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STAGE4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E1BBE4-9FE8-428E-9524-1FFA66E134D5}"/>
              </a:ext>
            </a:extLst>
          </p:cNvPr>
          <p:cNvSpPr txBox="1"/>
          <p:nvPr/>
        </p:nvSpPr>
        <p:spPr>
          <a:xfrm>
            <a:off x="1120517" y="218446"/>
            <a:ext cx="210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Dunes of Despair</a:t>
            </a:r>
            <a:endParaRPr lang="ko-KR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93F877BB-590C-4B41-BCA0-02AB30378667}"/>
              </a:ext>
            </a:extLst>
          </p:cNvPr>
          <p:cNvSpPr/>
          <p:nvPr/>
        </p:nvSpPr>
        <p:spPr>
          <a:xfrm rot="5400000">
            <a:off x="5829449" y="108214"/>
            <a:ext cx="369332" cy="1529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2" name="표 18">
            <a:extLst>
              <a:ext uri="{FF2B5EF4-FFF2-40B4-BE49-F238E27FC236}">
                <a16:creationId xmlns:a16="http://schemas.microsoft.com/office/drawing/2014/main" id="{1A8CD3CE-1CE7-4EC6-9DC6-D3EE5A6905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756985"/>
              </p:ext>
            </p:extLst>
          </p:nvPr>
        </p:nvGraphicFramePr>
        <p:xfrm>
          <a:off x="6341532" y="239878"/>
          <a:ext cx="5681136" cy="65077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1001">
                  <a:extLst>
                    <a:ext uri="{9D8B030D-6E8A-4147-A177-3AD203B41FA5}">
                      <a16:colId xmlns:a16="http://schemas.microsoft.com/office/drawing/2014/main" val="1587862746"/>
                    </a:ext>
                  </a:extLst>
                </a:gridCol>
                <a:gridCol w="1614267">
                  <a:extLst>
                    <a:ext uri="{9D8B030D-6E8A-4147-A177-3AD203B41FA5}">
                      <a16:colId xmlns:a16="http://schemas.microsoft.com/office/drawing/2014/main" val="2030995756"/>
                    </a:ext>
                  </a:extLst>
                </a:gridCol>
                <a:gridCol w="389467">
                  <a:extLst>
                    <a:ext uri="{9D8B030D-6E8A-4147-A177-3AD203B41FA5}">
                      <a16:colId xmlns:a16="http://schemas.microsoft.com/office/drawing/2014/main" val="3393881742"/>
                    </a:ext>
                  </a:extLst>
                </a:gridCol>
                <a:gridCol w="1515533">
                  <a:extLst>
                    <a:ext uri="{9D8B030D-6E8A-4147-A177-3AD203B41FA5}">
                      <a16:colId xmlns:a16="http://schemas.microsoft.com/office/drawing/2014/main" val="433219102"/>
                    </a:ext>
                  </a:extLst>
                </a:gridCol>
                <a:gridCol w="397933">
                  <a:extLst>
                    <a:ext uri="{9D8B030D-6E8A-4147-A177-3AD203B41FA5}">
                      <a16:colId xmlns:a16="http://schemas.microsoft.com/office/drawing/2014/main" val="3075118732"/>
                    </a:ext>
                  </a:extLst>
                </a:gridCol>
                <a:gridCol w="1032935">
                  <a:extLst>
                    <a:ext uri="{9D8B030D-6E8A-4147-A177-3AD203B41FA5}">
                      <a16:colId xmlns:a16="http://schemas.microsoft.com/office/drawing/2014/main" val="194294290"/>
                    </a:ext>
                  </a:extLst>
                </a:gridCol>
              </a:tblGrid>
              <a:tr h="50949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Wave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(West)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(East)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Income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1363174"/>
                  </a:ext>
                </a:extLst>
              </a:tr>
              <a:tr h="5229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Thug</a:t>
                      </a:r>
                    </a:p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Thug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162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894149"/>
                  </a:ext>
                </a:extLst>
              </a:tr>
              <a:tr h="375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Thug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198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6928584"/>
                  </a:ext>
                </a:extLst>
              </a:tr>
              <a:tr h="375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Thug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Thug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228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51778"/>
                  </a:ext>
                </a:extLst>
              </a:tr>
              <a:tr h="2896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86767"/>
                  </a:ext>
                </a:extLst>
              </a:tr>
              <a:tr h="5229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Thug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322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646241"/>
                  </a:ext>
                </a:extLst>
              </a:tr>
              <a:tr h="2896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Wasp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Wasp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160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3757782"/>
                  </a:ext>
                </a:extLst>
              </a:tr>
              <a:tr h="375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Archer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328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1836"/>
                  </a:ext>
                </a:extLst>
              </a:tr>
              <a:tr h="375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Archer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13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500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77177"/>
                  </a:ext>
                </a:extLst>
              </a:tr>
              <a:tr h="2896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Wasp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284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459463"/>
                  </a:ext>
                </a:extLst>
              </a:tr>
              <a:tr h="375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9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Archer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14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616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844860"/>
                  </a:ext>
                </a:extLst>
              </a:tr>
              <a:tr h="375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Scorpion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340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546222"/>
                  </a:ext>
                </a:extLst>
              </a:tr>
              <a:tr h="3754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11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Scorpion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684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3339573"/>
                  </a:ext>
                </a:extLst>
              </a:tr>
              <a:tr h="28962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Wasp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520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667121"/>
                  </a:ext>
                </a:extLst>
              </a:tr>
              <a:tr h="5229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Archer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14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Scorpion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904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5957054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BEB2E867-04B0-4DDA-97A8-94D9B6C973F8}"/>
              </a:ext>
            </a:extLst>
          </p:cNvPr>
          <p:cNvSpPr txBox="1"/>
          <p:nvPr/>
        </p:nvSpPr>
        <p:spPr>
          <a:xfrm>
            <a:off x="169332" y="4119897"/>
            <a:ext cx="210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초기 셋업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Gold. 600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864D27-5D96-4B29-B993-90DA3DA596CE}"/>
              </a:ext>
            </a:extLst>
          </p:cNvPr>
          <p:cNvSpPr txBox="1"/>
          <p:nvPr/>
        </p:nvSpPr>
        <p:spPr>
          <a:xfrm>
            <a:off x="169332" y="5051229"/>
            <a:ext cx="228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Wave Count. 14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EEF6A1-D5E5-48B9-9637-C28B9851D02A}"/>
              </a:ext>
            </a:extLst>
          </p:cNvPr>
          <p:cNvSpPr txBox="1"/>
          <p:nvPr/>
        </p:nvSpPr>
        <p:spPr>
          <a:xfrm>
            <a:off x="169331" y="5520896"/>
            <a:ext cx="2997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중립건물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1(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용병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지니 소환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9EC61E-6147-4E3B-8165-616B07E58F89}"/>
              </a:ext>
            </a:extLst>
          </p:cNvPr>
          <p:cNvSpPr txBox="1"/>
          <p:nvPr/>
        </p:nvSpPr>
        <p:spPr>
          <a:xfrm>
            <a:off x="2466778" y="4119897"/>
            <a:ext cx="3095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암살자 길드 건물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크로스 보우 건물 사용 가능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50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00FCB4A-8655-448A-A981-E5818282193D}"/>
              </a:ext>
            </a:extLst>
          </p:cNvPr>
          <p:cNvSpPr/>
          <p:nvPr/>
        </p:nvSpPr>
        <p:spPr>
          <a:xfrm>
            <a:off x="0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F9FCB7D-4215-4AF6-A22D-2D7BAD919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0" y="741600"/>
            <a:ext cx="5728000" cy="322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6B49C1-A1D4-4F7C-B1A6-4C0472E335C1}"/>
              </a:ext>
            </a:extLst>
          </p:cNvPr>
          <p:cNvSpPr txBox="1"/>
          <p:nvPr/>
        </p:nvSpPr>
        <p:spPr>
          <a:xfrm>
            <a:off x="0" y="239878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STAGE5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E1BBE4-9FE8-428E-9524-1FFA66E134D5}"/>
              </a:ext>
            </a:extLst>
          </p:cNvPr>
          <p:cNvSpPr txBox="1"/>
          <p:nvPr/>
        </p:nvSpPr>
        <p:spPr>
          <a:xfrm>
            <a:off x="1120517" y="218446"/>
            <a:ext cx="210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Buccaneer’s Den</a:t>
            </a:r>
            <a:endParaRPr lang="ko-KR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6A561C8F-24CF-4732-8479-5E7093825733}"/>
              </a:ext>
            </a:extLst>
          </p:cNvPr>
          <p:cNvSpPr/>
          <p:nvPr/>
        </p:nvSpPr>
        <p:spPr>
          <a:xfrm rot="5400000">
            <a:off x="5829449" y="108214"/>
            <a:ext cx="369332" cy="1529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8">
            <a:extLst>
              <a:ext uri="{FF2B5EF4-FFF2-40B4-BE49-F238E27FC236}">
                <a16:creationId xmlns:a16="http://schemas.microsoft.com/office/drawing/2014/main" id="{E3F9E704-F393-462D-AA40-CB5504E098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8328881"/>
              </p:ext>
            </p:extLst>
          </p:nvPr>
        </p:nvGraphicFramePr>
        <p:xfrm>
          <a:off x="6341531" y="239877"/>
          <a:ext cx="5655736" cy="64403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1793">
                  <a:extLst>
                    <a:ext uri="{9D8B030D-6E8A-4147-A177-3AD203B41FA5}">
                      <a16:colId xmlns:a16="http://schemas.microsoft.com/office/drawing/2014/main" val="1587862746"/>
                    </a:ext>
                  </a:extLst>
                </a:gridCol>
                <a:gridCol w="1185543">
                  <a:extLst>
                    <a:ext uri="{9D8B030D-6E8A-4147-A177-3AD203B41FA5}">
                      <a16:colId xmlns:a16="http://schemas.microsoft.com/office/drawing/2014/main" val="2030995756"/>
                    </a:ext>
                  </a:extLst>
                </a:gridCol>
                <a:gridCol w="364066">
                  <a:extLst>
                    <a:ext uri="{9D8B030D-6E8A-4147-A177-3AD203B41FA5}">
                      <a16:colId xmlns:a16="http://schemas.microsoft.com/office/drawing/2014/main" val="3393881742"/>
                    </a:ext>
                  </a:extLst>
                </a:gridCol>
                <a:gridCol w="1261534">
                  <a:extLst>
                    <a:ext uri="{9D8B030D-6E8A-4147-A177-3AD203B41FA5}">
                      <a16:colId xmlns:a16="http://schemas.microsoft.com/office/drawing/2014/main" val="2599025319"/>
                    </a:ext>
                  </a:extLst>
                </a:gridCol>
                <a:gridCol w="372533">
                  <a:extLst>
                    <a:ext uri="{9D8B030D-6E8A-4147-A177-3AD203B41FA5}">
                      <a16:colId xmlns:a16="http://schemas.microsoft.com/office/drawing/2014/main" val="122156216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33219102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3075118732"/>
                    </a:ext>
                  </a:extLst>
                </a:gridCol>
              </a:tblGrid>
              <a:tr h="6152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Wave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(West Path)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(East Path)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(East)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363174"/>
                  </a:ext>
                </a:extLst>
              </a:tr>
              <a:tr h="2752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23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894149"/>
                  </a:ext>
                </a:extLst>
              </a:tr>
              <a:tr h="4533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6928584"/>
                  </a:ext>
                </a:extLst>
              </a:tr>
              <a:tr h="4533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51778"/>
                  </a:ext>
                </a:extLst>
              </a:tr>
              <a:tr h="2752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86767"/>
                  </a:ext>
                </a:extLst>
              </a:tr>
              <a:tr h="27523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Wraith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646241"/>
                  </a:ext>
                </a:extLst>
              </a:tr>
              <a:tr h="4533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34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3757782"/>
                  </a:ext>
                </a:extLst>
              </a:tr>
              <a:tr h="326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1836"/>
                  </a:ext>
                </a:extLst>
              </a:tr>
              <a:tr h="326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Executioner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77177"/>
                  </a:ext>
                </a:extLst>
              </a:tr>
              <a:tr h="4533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13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459463"/>
                  </a:ext>
                </a:extLst>
              </a:tr>
              <a:tr h="4533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9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Scorpion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844860"/>
                  </a:ext>
                </a:extLst>
              </a:tr>
              <a:tr h="4533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546222"/>
                  </a:ext>
                </a:extLst>
              </a:tr>
              <a:tr h="4533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Wraith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3339573"/>
                  </a:ext>
                </a:extLst>
              </a:tr>
              <a:tr h="4533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36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667121"/>
                  </a:ext>
                </a:extLst>
              </a:tr>
              <a:tr h="26497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Scorpion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9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9570548"/>
                  </a:ext>
                </a:extLst>
              </a:tr>
              <a:tr h="45477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Executioner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2393267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93C66601-CB77-49FD-AEDE-4CEA3E586370}"/>
              </a:ext>
            </a:extLst>
          </p:cNvPr>
          <p:cNvSpPr txBox="1"/>
          <p:nvPr/>
        </p:nvSpPr>
        <p:spPr>
          <a:xfrm>
            <a:off x="169332" y="4119897"/>
            <a:ext cx="210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초기 셋업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Gold. 800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F048C8-BE13-436D-ABB4-DFD9E25A26D4}"/>
              </a:ext>
            </a:extLst>
          </p:cNvPr>
          <p:cNvSpPr txBox="1"/>
          <p:nvPr/>
        </p:nvSpPr>
        <p:spPr>
          <a:xfrm>
            <a:off x="169332" y="5051229"/>
            <a:ext cx="228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Wave Count. 15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35CA77-E8B1-4586-92A3-728D7AC29901}"/>
              </a:ext>
            </a:extLst>
          </p:cNvPr>
          <p:cNvSpPr txBox="1"/>
          <p:nvPr/>
        </p:nvSpPr>
        <p:spPr>
          <a:xfrm>
            <a:off x="169331" y="5520896"/>
            <a:ext cx="2997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중립건물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1[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해적 소환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]</a:t>
            </a:r>
          </a:p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대포 구매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C06F88-DFD4-41F2-A5FC-FA1ABC46DAA5}"/>
              </a:ext>
            </a:extLst>
          </p:cNvPr>
          <p:cNvSpPr txBox="1"/>
          <p:nvPr/>
        </p:nvSpPr>
        <p:spPr>
          <a:xfrm>
            <a:off x="2466778" y="4119897"/>
            <a:ext cx="3095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드와프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 건물 사용 가능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BC1D7C-8C6F-4DE9-B8AB-4789843FB4AA}"/>
              </a:ext>
            </a:extLst>
          </p:cNvPr>
          <p:cNvSpPr txBox="1"/>
          <p:nvPr/>
        </p:nvSpPr>
        <p:spPr>
          <a:xfrm>
            <a:off x="2466778" y="4718268"/>
            <a:ext cx="3095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Wave8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에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East 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길이 생기는 이벤트 발생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681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00FCB4A-8655-448A-A981-E5818282193D}"/>
              </a:ext>
            </a:extLst>
          </p:cNvPr>
          <p:cNvSpPr/>
          <p:nvPr/>
        </p:nvSpPr>
        <p:spPr>
          <a:xfrm>
            <a:off x="0" y="0"/>
            <a:ext cx="593766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977C84F-4DE8-4C06-9981-8B075BC62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0" y="741600"/>
            <a:ext cx="5728000" cy="322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6B49C1-A1D4-4F7C-B1A6-4C0472E335C1}"/>
              </a:ext>
            </a:extLst>
          </p:cNvPr>
          <p:cNvSpPr txBox="1"/>
          <p:nvPr/>
        </p:nvSpPr>
        <p:spPr>
          <a:xfrm>
            <a:off x="0" y="239878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 Black" panose="020B0A04020102020204" pitchFamily="34" charset="0"/>
              </a:rPr>
              <a:t>STAGE6</a:t>
            </a:r>
            <a:endParaRPr lang="ko-KR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E1BBE4-9FE8-428E-9524-1FFA66E134D5}"/>
              </a:ext>
            </a:extLst>
          </p:cNvPr>
          <p:cNvSpPr txBox="1"/>
          <p:nvPr/>
        </p:nvSpPr>
        <p:spPr>
          <a:xfrm>
            <a:off x="1120517" y="218446"/>
            <a:ext cx="210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ko-KR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Nazeru’s</a:t>
            </a:r>
            <a:r>
              <a:rPr lang="en-US" altLang="ko-K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Gates</a:t>
            </a:r>
            <a:endParaRPr lang="ko-KR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C5403697-C3E6-4E1E-88F8-192D85D99750}"/>
              </a:ext>
            </a:extLst>
          </p:cNvPr>
          <p:cNvSpPr/>
          <p:nvPr/>
        </p:nvSpPr>
        <p:spPr>
          <a:xfrm rot="5400000">
            <a:off x="5829449" y="108214"/>
            <a:ext cx="369332" cy="15290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5" name="표 18">
            <a:extLst>
              <a:ext uri="{FF2B5EF4-FFF2-40B4-BE49-F238E27FC236}">
                <a16:creationId xmlns:a16="http://schemas.microsoft.com/office/drawing/2014/main" id="{37CB140A-7DFF-4770-ABF7-53265C3381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179857"/>
              </p:ext>
            </p:extLst>
          </p:nvPr>
        </p:nvGraphicFramePr>
        <p:xfrm>
          <a:off x="6341531" y="239877"/>
          <a:ext cx="5655736" cy="630486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61793">
                  <a:extLst>
                    <a:ext uri="{9D8B030D-6E8A-4147-A177-3AD203B41FA5}">
                      <a16:colId xmlns:a16="http://schemas.microsoft.com/office/drawing/2014/main" val="1587862746"/>
                    </a:ext>
                  </a:extLst>
                </a:gridCol>
                <a:gridCol w="1185543">
                  <a:extLst>
                    <a:ext uri="{9D8B030D-6E8A-4147-A177-3AD203B41FA5}">
                      <a16:colId xmlns:a16="http://schemas.microsoft.com/office/drawing/2014/main" val="2030995756"/>
                    </a:ext>
                  </a:extLst>
                </a:gridCol>
                <a:gridCol w="364066">
                  <a:extLst>
                    <a:ext uri="{9D8B030D-6E8A-4147-A177-3AD203B41FA5}">
                      <a16:colId xmlns:a16="http://schemas.microsoft.com/office/drawing/2014/main" val="3393881742"/>
                    </a:ext>
                  </a:extLst>
                </a:gridCol>
                <a:gridCol w="1261534">
                  <a:extLst>
                    <a:ext uri="{9D8B030D-6E8A-4147-A177-3AD203B41FA5}">
                      <a16:colId xmlns:a16="http://schemas.microsoft.com/office/drawing/2014/main" val="2599025319"/>
                    </a:ext>
                  </a:extLst>
                </a:gridCol>
                <a:gridCol w="372533">
                  <a:extLst>
                    <a:ext uri="{9D8B030D-6E8A-4147-A177-3AD203B41FA5}">
                      <a16:colId xmlns:a16="http://schemas.microsoft.com/office/drawing/2014/main" val="122156216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33219102"/>
                    </a:ext>
                  </a:extLst>
                </a:gridCol>
                <a:gridCol w="355600">
                  <a:extLst>
                    <a:ext uri="{9D8B030D-6E8A-4147-A177-3AD203B41FA5}">
                      <a16:colId xmlns:a16="http://schemas.microsoft.com/office/drawing/2014/main" val="3075118732"/>
                    </a:ext>
                  </a:extLst>
                </a:gridCol>
              </a:tblGrid>
              <a:tr h="69732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Wave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(North-West)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(West)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Enemies</a:t>
                      </a:r>
                    </a:p>
                    <a:p>
                      <a:pPr latinLnBrk="1"/>
                      <a:r>
                        <a:rPr lang="en-US" altLang="ko-KR" sz="16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(East)</a:t>
                      </a:r>
                      <a:endParaRPr lang="ko-KR" altLang="en-US" sz="16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1363174"/>
                  </a:ext>
                </a:extLst>
              </a:tr>
              <a:tr h="2828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1894149"/>
                  </a:ext>
                </a:extLst>
              </a:tr>
              <a:tr h="2828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26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6928584"/>
                  </a:ext>
                </a:extLst>
              </a:tr>
              <a:tr h="4659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Thug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51778"/>
                  </a:ext>
                </a:extLst>
              </a:tr>
              <a:tr h="4659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Wasp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Wasp Queen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Wasp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986767"/>
                  </a:ext>
                </a:extLst>
              </a:tr>
              <a:tr h="4659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Hound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646241"/>
                  </a:ext>
                </a:extLst>
              </a:tr>
              <a:tr h="2828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Wraith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3757782"/>
                  </a:ext>
                </a:extLst>
              </a:tr>
              <a:tr h="4659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Wasp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Wasp Queen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</a:p>
                    <a:p>
                      <a:pPr latinLnBrk="1"/>
                      <a:endParaRPr lang="en-US" altLang="ko-KR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24</a:t>
                      </a:r>
                    </a:p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1836"/>
                  </a:ext>
                </a:extLst>
              </a:tr>
              <a:tr h="4659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7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Raider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Archer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16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Scorpion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22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77177"/>
                  </a:ext>
                </a:extLst>
              </a:tr>
              <a:tr h="4659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Archer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11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Scorpion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Terror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Giant Scorpion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17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459463"/>
                  </a:ext>
                </a:extLst>
              </a:tr>
              <a:tr h="6489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9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Archer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Executioner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5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</a:t>
                      </a:r>
                      <a:r>
                        <a:rPr lang="ko-KR" altLang="en-US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 </a:t>
                      </a: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Raider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Executioner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Archer</a:t>
                      </a:r>
                    </a:p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Executioner</a:t>
                      </a:r>
                      <a:endParaRPr lang="ko-KR" altLang="en-US" sz="1100" i="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8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6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844860"/>
                  </a:ext>
                </a:extLst>
              </a:tr>
              <a:tr h="2828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10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546222"/>
                  </a:ext>
                </a:extLst>
              </a:tr>
              <a:tr h="2828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11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Archer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18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Dune Raider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3339573"/>
                  </a:ext>
                </a:extLst>
              </a:tr>
              <a:tr h="2828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12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Wraith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20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Wraith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667121"/>
                  </a:ext>
                </a:extLst>
              </a:tr>
              <a:tr h="46590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13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Immortal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Executioner</a:t>
                      </a:r>
                      <a:endParaRPr lang="ko-KR" altLang="en-US" sz="11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2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War Hound</a:t>
                      </a:r>
                    </a:p>
                    <a:p>
                      <a:pPr marL="0" marR="0" lvl="0" indent="0" algn="l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Desert Archer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30</a:t>
                      </a:r>
                    </a:p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15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i="0" dirty="0"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Sand Wraith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i="0" dirty="0">
                          <a:solidFill>
                            <a:srgbClr val="FF0000"/>
                          </a:solidFill>
                          <a:latin typeface="HY헤드라인M" panose="02030600000101010101" pitchFamily="18" charset="-127"/>
                          <a:ea typeface="HY헤드라인M" panose="02030600000101010101" pitchFamily="18" charset="-127"/>
                        </a:rPr>
                        <a:t>4</a:t>
                      </a:r>
                      <a:endParaRPr lang="ko-KR" altLang="en-US" sz="1100" i="0" dirty="0">
                        <a:solidFill>
                          <a:srgbClr val="FF0000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957054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CE84F81-C8C5-42B3-A139-932478F18060}"/>
              </a:ext>
            </a:extLst>
          </p:cNvPr>
          <p:cNvSpPr txBox="1"/>
          <p:nvPr/>
        </p:nvSpPr>
        <p:spPr>
          <a:xfrm>
            <a:off x="169332" y="4119897"/>
            <a:ext cx="2107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초기 셋업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Gold. 1000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1C3EAA-C127-46E3-86E3-873A9F9601BB}"/>
              </a:ext>
            </a:extLst>
          </p:cNvPr>
          <p:cNvSpPr txBox="1"/>
          <p:nvPr/>
        </p:nvSpPr>
        <p:spPr>
          <a:xfrm>
            <a:off x="169332" y="5051229"/>
            <a:ext cx="2280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Wave Count. 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411219-C5F1-4C50-8756-220D7CE28789}"/>
              </a:ext>
            </a:extLst>
          </p:cNvPr>
          <p:cNvSpPr txBox="1"/>
          <p:nvPr/>
        </p:nvSpPr>
        <p:spPr>
          <a:xfrm>
            <a:off x="169331" y="5520896"/>
            <a:ext cx="2997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웨이브 종료 시 </a:t>
            </a:r>
            <a:r>
              <a:rPr lang="en-US" altLang="ko-KR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Boss</a:t>
            </a:r>
          </a:p>
          <a:p>
            <a:r>
              <a:rPr lang="en-US" altLang="ko-KR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Nazeru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3B889A-6B43-4AA9-B11F-D577FF42BD94}"/>
              </a:ext>
            </a:extLst>
          </p:cNvPr>
          <p:cNvSpPr txBox="1"/>
          <p:nvPr/>
        </p:nvSpPr>
        <p:spPr>
          <a:xfrm>
            <a:off x="2466778" y="4119897"/>
            <a:ext cx="3095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아크메이지</a:t>
            </a:r>
            <a:r>
              <a:rPr lang="ko-KR" altLang="en-US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 panose="020B0604020202020204" pitchFamily="34" charset="0"/>
              </a:rPr>
              <a:t> 건물 사용 가능</a:t>
            </a:r>
            <a:endParaRPr lang="en-US" altLang="ko-KR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6165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621</TotalTime>
  <Words>965</Words>
  <Application>Microsoft Office PowerPoint</Application>
  <PresentationFormat>와이드스크린</PresentationFormat>
  <Paragraphs>616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HY헤드라인M</vt:lpstr>
      <vt:lpstr>맑은 고딕</vt:lpstr>
      <vt:lpstr>Arial</vt:lpstr>
      <vt:lpstr>Arial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승민</dc:creator>
  <cp:lastModifiedBy>승민</cp:lastModifiedBy>
  <cp:revision>33</cp:revision>
  <dcterms:created xsi:type="dcterms:W3CDTF">2023-04-10T03:09:27Z</dcterms:created>
  <dcterms:modified xsi:type="dcterms:W3CDTF">2023-05-10T07:56:45Z</dcterms:modified>
</cp:coreProperties>
</file>

<file path=docProps/thumbnail.jpeg>
</file>